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90" r:id="rId5"/>
    <p:sldId id="259" r:id="rId6"/>
    <p:sldId id="261" r:id="rId7"/>
    <p:sldId id="262" r:id="rId8"/>
    <p:sldId id="260" r:id="rId9"/>
    <p:sldId id="263" r:id="rId10"/>
    <p:sldId id="264" r:id="rId11"/>
    <p:sldId id="266" r:id="rId12"/>
    <p:sldId id="267" r:id="rId13"/>
    <p:sldId id="268" r:id="rId14"/>
    <p:sldId id="265" r:id="rId15"/>
    <p:sldId id="269" r:id="rId16"/>
    <p:sldId id="270" r:id="rId17"/>
    <p:sldId id="271" r:id="rId18"/>
    <p:sldId id="274" r:id="rId19"/>
    <p:sldId id="275" r:id="rId20"/>
    <p:sldId id="276" r:id="rId21"/>
    <p:sldId id="277" r:id="rId22"/>
    <p:sldId id="280" r:id="rId23"/>
    <p:sldId id="291" r:id="rId24"/>
    <p:sldId id="281" r:id="rId25"/>
    <p:sldId id="282" r:id="rId26"/>
    <p:sldId id="283" r:id="rId27"/>
    <p:sldId id="284" r:id="rId28"/>
    <p:sldId id="285" r:id="rId29"/>
    <p:sldId id="286" r:id="rId30"/>
    <p:sldId id="287" r:id="rId31"/>
    <p:sldId id="288" r:id="rId32"/>
    <p:sldId id="289" r:id="rId33"/>
    <p:sldId id="298" r:id="rId34"/>
    <p:sldId id="299" r:id="rId35"/>
    <p:sldId id="300" r:id="rId36"/>
    <p:sldId id="293" r:id="rId37"/>
    <p:sldId id="294" r:id="rId38"/>
    <p:sldId id="295" r:id="rId39"/>
    <p:sldId id="301" r:id="rId40"/>
    <p:sldId id="296" r:id="rId41"/>
    <p:sldId id="302" r:id="rId42"/>
    <p:sldId id="297" r:id="rId43"/>
    <p:sldId id="305" r:id="rId44"/>
    <p:sldId id="303" r:id="rId45"/>
    <p:sldId id="304" r:id="rId46"/>
    <p:sldId id="306" r:id="rId47"/>
    <p:sldId id="307" r:id="rId48"/>
    <p:sldId id="308" r:id="rId49"/>
    <p:sldId id="309" r:id="rId50"/>
    <p:sldId id="310" r:id="rId51"/>
    <p:sldId id="311" r:id="rId5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268E0F4-D7AF-46E1-88FB-71F51B664086}" type="datetimeFigureOut">
              <a:rPr lang="en-US" smtClean="0"/>
              <a:pPr/>
              <a:t>9/21/2022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545BD0-9C98-48D6-B507-5A8D5717FDBC}"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68E0F4-D7AF-46E1-88FB-71F51B664086}" type="datetimeFigureOut">
              <a:rPr lang="en-US" smtClean="0"/>
              <a:pPr/>
              <a:t>9/21/2022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545BD0-9C98-48D6-B507-5A8D5717FDBC}"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68E0F4-D7AF-46E1-88FB-71F51B664086}" type="datetimeFigureOut">
              <a:rPr lang="en-US" smtClean="0"/>
              <a:pPr/>
              <a:t>9/21/2022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545BD0-9C98-48D6-B507-5A8D5717FDBC}"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268E0F4-D7AF-46E1-88FB-71F51B664086}" type="datetimeFigureOut">
              <a:rPr lang="en-US" smtClean="0"/>
              <a:pPr/>
              <a:t>9/21/2022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545BD0-9C98-48D6-B507-5A8D5717FDBC}"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268E0F4-D7AF-46E1-88FB-71F51B664086}" type="datetimeFigureOut">
              <a:rPr lang="en-US" smtClean="0"/>
              <a:pPr/>
              <a:t>9/21/2022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545BD0-9C98-48D6-B507-5A8D5717FDBC}"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268E0F4-D7AF-46E1-88FB-71F51B664086}" type="datetimeFigureOut">
              <a:rPr lang="en-US" smtClean="0"/>
              <a:pPr/>
              <a:t>9/21/2022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545BD0-9C98-48D6-B507-5A8D5717FDBC}"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268E0F4-D7AF-46E1-88FB-71F51B664086}" type="datetimeFigureOut">
              <a:rPr lang="en-US" smtClean="0"/>
              <a:pPr/>
              <a:t>9/21/2022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7545BD0-9C98-48D6-B507-5A8D5717FDBC}"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268E0F4-D7AF-46E1-88FB-71F51B664086}" type="datetimeFigureOut">
              <a:rPr lang="en-US" smtClean="0"/>
              <a:pPr/>
              <a:t>9/21/2022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7545BD0-9C98-48D6-B507-5A8D5717FDBC}"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68E0F4-D7AF-46E1-88FB-71F51B664086}" type="datetimeFigureOut">
              <a:rPr lang="en-US" smtClean="0"/>
              <a:pPr/>
              <a:t>9/21/2022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7545BD0-9C98-48D6-B507-5A8D5717FDBC}"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68E0F4-D7AF-46E1-88FB-71F51B664086}" type="datetimeFigureOut">
              <a:rPr lang="en-US" smtClean="0"/>
              <a:pPr/>
              <a:t>9/21/2022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545BD0-9C98-48D6-B507-5A8D5717FDBC}"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68E0F4-D7AF-46E1-88FB-71F51B664086}" type="datetimeFigureOut">
              <a:rPr lang="en-US" smtClean="0"/>
              <a:pPr/>
              <a:t>9/21/2022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545BD0-9C98-48D6-B507-5A8D5717FDBC}"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68E0F4-D7AF-46E1-88FB-71F51B664086}" type="datetimeFigureOut">
              <a:rPr lang="en-US" smtClean="0"/>
              <a:pPr/>
              <a:t>9/21/2022</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545BD0-9C98-48D6-B507-5A8D5717FDBC}"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marketing91.com/marketing-strategy-of-amazon/"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marketing91.com/product-differentiation/" TargetMode="External"/><Relationship Id="rId2" Type="http://schemas.openxmlformats.org/officeDocument/2006/relationships/hyperlink" Target="https://www.marketing91.com/market-research-process/" TargetMode="External"/><Relationship Id="rId1" Type="http://schemas.openxmlformats.org/officeDocument/2006/relationships/slideLayout" Target="../slideLayouts/slideLayout2.xml"/><Relationship Id="rId4" Type="http://schemas.openxmlformats.org/officeDocument/2006/relationships/hyperlink" Target="https://www.marketing91.com/top-12-marketing-rivals-time/"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hyperlink" Target="https://www.marketingtutor.net/product-meaning-definition/"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www.marketing91.com/relationship-marketing/" TargetMode="External"/><Relationship Id="rId2" Type="http://schemas.openxmlformats.org/officeDocument/2006/relationships/hyperlink" Target="https://www.marketing91.com/internal-marketing/" TargetMode="External"/><Relationship Id="rId1" Type="http://schemas.openxmlformats.org/officeDocument/2006/relationships/slideLayout" Target="../slideLayouts/slideLayout2.xml"/><Relationship Id="rId5" Type="http://schemas.openxmlformats.org/officeDocument/2006/relationships/hyperlink" Target="https://www.marketing91.com/what-is-integrated-marketing/" TargetMode="External"/><Relationship Id="rId4" Type="http://schemas.openxmlformats.org/officeDocument/2006/relationships/hyperlink" Target="https://www.marketing91.com/performance-based-marketing/"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www.marketing91.com/concepts-of-marketing/" TargetMode="External"/><Relationship Id="rId2" Type="http://schemas.openxmlformats.org/officeDocument/2006/relationships/hyperlink" Target="https://www.marketing91.com/marketing-concept/" TargetMode="External"/><Relationship Id="rId1" Type="http://schemas.openxmlformats.org/officeDocument/2006/relationships/slideLayout" Target="../slideLayouts/slideLayout2.xml"/><Relationship Id="rId6" Type="http://schemas.openxmlformats.org/officeDocument/2006/relationships/hyperlink" Target="https://www.marketing91.com/what-is-a-product/" TargetMode="External"/><Relationship Id="rId5" Type="http://schemas.openxmlformats.org/officeDocument/2006/relationships/hyperlink" Target="https://www.marketing91.com/10-easy-ways-to-rebuild-your-business-image/" TargetMode="External"/><Relationship Id="rId4" Type="http://schemas.openxmlformats.org/officeDocument/2006/relationships/hyperlink" Target="https://www.marketing91.com/marketing-strategy/"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www.marketing91.com/customer-development/" TargetMode="External"/><Relationship Id="rId2" Type="http://schemas.openxmlformats.org/officeDocument/2006/relationships/hyperlink" Target="https://www.marketing91.com/selling-and-marketing/" TargetMode="External"/><Relationship Id="rId1" Type="http://schemas.openxmlformats.org/officeDocument/2006/relationships/slideLayout" Target="../slideLayouts/slideLayout2.xml"/><Relationship Id="rId6" Type="http://schemas.openxmlformats.org/officeDocument/2006/relationships/hyperlink" Target="https://www.marketing91.com/people-marketing-mix/" TargetMode="External"/><Relationship Id="rId5" Type="http://schemas.openxmlformats.org/officeDocument/2006/relationships/hyperlink" Target="https://www.marketing91.com/new-product-development/" TargetMode="External"/><Relationship Id="rId4" Type="http://schemas.openxmlformats.org/officeDocument/2006/relationships/hyperlink" Target="https://www.marketing91.com/operational-decisions/"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marketing91.com/customer-orientation/" TargetMode="External"/><Relationship Id="rId7" Type="http://schemas.openxmlformats.org/officeDocument/2006/relationships/hyperlink" Target="https://www.marketing91.com/managing-supply-demand/" TargetMode="External"/><Relationship Id="rId2" Type="http://schemas.openxmlformats.org/officeDocument/2006/relationships/hyperlink" Target="https://www.marketing91.com/market/" TargetMode="External"/><Relationship Id="rId1" Type="http://schemas.openxmlformats.org/officeDocument/2006/relationships/slideLayout" Target="../slideLayouts/slideLayout2.xml"/><Relationship Id="rId6" Type="http://schemas.openxmlformats.org/officeDocument/2006/relationships/hyperlink" Target="https://www.marketing91.com/types-of-products/" TargetMode="External"/><Relationship Id="rId5" Type="http://schemas.openxmlformats.org/officeDocument/2006/relationships/hyperlink" Target="https://www.marketing91.com/swot-analysis-target/" TargetMode="External"/><Relationship Id="rId4" Type="http://schemas.openxmlformats.org/officeDocument/2006/relationships/hyperlink" Target="https://www.marketing91.com/needs-wants-and-demands/"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marketing91.com/what-is-a-product/"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marketing91.com/product-portfolio/" TargetMode="External"/><Relationship Id="rId2" Type="http://schemas.openxmlformats.org/officeDocument/2006/relationships/hyperlink" Target="https://www.marketing91.com/types-of-demand-2/"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marketing91.com/3-ways-customer-attention/"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dirty="0"/>
          </a:p>
        </p:txBody>
      </p:sp>
      <p:pic>
        <p:nvPicPr>
          <p:cNvPr id="4" name="Picture 3" descr="2.jpg"/>
          <p:cNvPicPr>
            <a:picLocks noChangeAspect="1"/>
          </p:cNvPicPr>
          <p:nvPr/>
        </p:nvPicPr>
        <p:blipFill>
          <a:blip r:embed="rId2"/>
          <a:stretch>
            <a:fillRect/>
          </a:stretch>
        </p:blipFill>
        <p:spPr>
          <a:xfrm>
            <a:off x="533400" y="828675"/>
            <a:ext cx="8153400" cy="520065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33400"/>
            <a:ext cx="8229600" cy="5592763"/>
          </a:xfrm>
        </p:spPr>
        <p:txBody>
          <a:bodyPr>
            <a:normAutofit lnSpcReduction="10000"/>
          </a:bodyPr>
          <a:lstStyle/>
          <a:p>
            <a:r>
              <a:rPr lang="en-US" dirty="0"/>
              <a:t>For example, companies like </a:t>
            </a:r>
            <a:r>
              <a:rPr lang="en-US" dirty="0">
                <a:hlinkClick r:id="rId2"/>
              </a:rPr>
              <a:t>Amazon</a:t>
            </a:r>
            <a:r>
              <a:rPr lang="en-US" dirty="0"/>
              <a:t> have anticipated the needs of their customers and tried to make their plans around it. It knows that most of the consumers do not like to pay the delivery charges. Hence they have offered various options for free or minimum payment delivery</a:t>
            </a:r>
            <a:r>
              <a:rPr lang="en-US" dirty="0" smtClean="0"/>
              <a:t>.</a:t>
            </a:r>
          </a:p>
          <a:p>
            <a:endParaRPr lang="en-US" dirty="0"/>
          </a:p>
          <a:p>
            <a:r>
              <a:rPr lang="en-US" dirty="0"/>
              <a:t>It has started a scheme Amazon Locker, self-service pickup boxes, for clients that cannot be at home during the delivery time.</a:t>
            </a:r>
          </a:p>
          <a:p>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762000"/>
          </a:xfrm>
        </p:spPr>
        <p:txBody>
          <a:bodyPr>
            <a:noAutofit/>
          </a:bodyPr>
          <a:lstStyle/>
          <a:p>
            <a:r>
              <a:rPr lang="en-US" sz="2800" b="1" dirty="0" smtClean="0"/>
              <a:t>The numerous advantages of market orientation are as follows-</a:t>
            </a:r>
            <a:r>
              <a:rPr lang="en-US" sz="2800" dirty="0" smtClean="0"/>
              <a:t/>
            </a:r>
            <a:br>
              <a:rPr lang="en-US" sz="2800" dirty="0" smtClean="0"/>
            </a:br>
            <a:endParaRPr lang="en-US" sz="2800" dirty="0"/>
          </a:p>
        </p:txBody>
      </p:sp>
      <p:sp>
        <p:nvSpPr>
          <p:cNvPr id="3" name="Content Placeholder 2"/>
          <p:cNvSpPr>
            <a:spLocks noGrp="1"/>
          </p:cNvSpPr>
          <p:nvPr>
            <p:ph idx="1"/>
          </p:nvPr>
        </p:nvSpPr>
        <p:spPr/>
        <p:txBody>
          <a:bodyPr>
            <a:normAutofit fontScale="92500" lnSpcReduction="20000"/>
          </a:bodyPr>
          <a:lstStyle/>
          <a:p>
            <a:r>
              <a:rPr lang="en-US" dirty="0" smtClean="0"/>
              <a:t>It </a:t>
            </a:r>
            <a:r>
              <a:rPr lang="en-US" dirty="0"/>
              <a:t>is the customers that help the business to thrive and grow. The market orientation helps the company to attract further customers as the products are in sync with the demand and needs of its customers.</a:t>
            </a:r>
          </a:p>
          <a:p>
            <a:r>
              <a:rPr lang="en-US" dirty="0"/>
              <a:t>A customer-centric approach helps to avoid wasted resources as the company is already aware of the needs and wants of its customers.</a:t>
            </a:r>
          </a:p>
          <a:p>
            <a:r>
              <a:rPr lang="en-US" dirty="0"/>
              <a:t>The market orientation approach helps the business entity in garnering assured profits through credible sales figures</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disadvantages of market orientation are as follows</a:t>
            </a:r>
          </a:p>
        </p:txBody>
      </p:sp>
      <p:sp>
        <p:nvSpPr>
          <p:cNvPr id="3" name="Content Placeholder 2"/>
          <p:cNvSpPr>
            <a:spLocks noGrp="1"/>
          </p:cNvSpPr>
          <p:nvPr>
            <p:ph idx="1"/>
          </p:nvPr>
        </p:nvSpPr>
        <p:spPr/>
        <p:txBody>
          <a:bodyPr>
            <a:normAutofit/>
          </a:bodyPr>
          <a:lstStyle/>
          <a:p>
            <a:r>
              <a:rPr lang="en-US" dirty="0"/>
              <a:t>The market-oriented companies are more concerned about meeting the desires of their customers than creating a new and innovative product. It lacks motivation and thus loses sight of potential innovative breakthroughs.</a:t>
            </a:r>
          </a:p>
          <a:p>
            <a:r>
              <a:rPr lang="en-US" dirty="0"/>
              <a:t>It is not easy to create and target campaigns that can meet the demand of all its customers</a:t>
            </a:r>
          </a:p>
          <a:p>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US" dirty="0" smtClean="0">
                <a:hlinkClick r:id="rId2"/>
              </a:rPr>
              <a:t>Market research</a:t>
            </a:r>
            <a:r>
              <a:rPr lang="en-US" dirty="0" smtClean="0"/>
              <a:t> is a costly business and has a direct impact on the revenues</a:t>
            </a:r>
          </a:p>
          <a:p>
            <a:r>
              <a:rPr lang="en-US" dirty="0" smtClean="0"/>
              <a:t>Without ant </a:t>
            </a:r>
            <a:r>
              <a:rPr lang="en-US" dirty="0" smtClean="0">
                <a:hlinkClick r:id="rId3"/>
              </a:rPr>
              <a:t>product differentiation</a:t>
            </a:r>
            <a:r>
              <a:rPr lang="en-US" dirty="0" smtClean="0"/>
              <a:t> it becomes difficult to stand its ground in the face of competitive </a:t>
            </a:r>
            <a:r>
              <a:rPr lang="en-US" dirty="0" smtClean="0">
                <a:hlinkClick r:id="rId4"/>
              </a:rPr>
              <a:t>rivals</a:t>
            </a:r>
            <a:endParaRPr lang="en-US" dirty="0" smtClean="0"/>
          </a:p>
          <a:p>
            <a:r>
              <a:rPr lang="en-US" dirty="0" smtClean="0"/>
              <a:t>Consumer want is not a fixed thing as it can change with the drop of a hat. A business entity might find it hard to keep up with those ever-changing needs and wants.</a:t>
            </a:r>
          </a:p>
          <a:p>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rPr>
              <a:t>Marketing Mix</a:t>
            </a:r>
            <a:endParaRPr lang="en-US" b="1" dirty="0">
              <a:solidFill>
                <a:srgbClr val="FF0000"/>
              </a:solidFill>
            </a:endParaRPr>
          </a:p>
        </p:txBody>
      </p:sp>
      <p:pic>
        <p:nvPicPr>
          <p:cNvPr id="1026" name="Picture 2"/>
          <p:cNvPicPr>
            <a:picLocks noChangeAspect="1" noChangeArrowheads="1"/>
          </p:cNvPicPr>
          <p:nvPr/>
        </p:nvPicPr>
        <p:blipFill>
          <a:blip r:embed="rId2"/>
          <a:srcRect/>
          <a:stretch>
            <a:fillRect/>
          </a:stretch>
        </p:blipFill>
        <p:spPr bwMode="auto">
          <a:xfrm>
            <a:off x="1828800" y="1447800"/>
            <a:ext cx="5486400" cy="4114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rPr>
              <a:t>PRODUCT</a:t>
            </a:r>
            <a:endParaRPr lang="en-US" b="1" dirty="0">
              <a:solidFill>
                <a:srgbClr val="FF0000"/>
              </a:solidFill>
            </a:endParaRPr>
          </a:p>
        </p:txBody>
      </p:sp>
      <p:pic>
        <p:nvPicPr>
          <p:cNvPr id="2050" name="Picture 2"/>
          <p:cNvPicPr>
            <a:picLocks noGrp="1" noChangeAspect="1" noChangeArrowheads="1"/>
          </p:cNvPicPr>
          <p:nvPr>
            <p:ph idx="1"/>
          </p:nvPr>
        </p:nvPicPr>
        <p:blipFill>
          <a:blip r:embed="rId2"/>
          <a:srcRect/>
          <a:stretch>
            <a:fillRect/>
          </a:stretch>
        </p:blipFill>
        <p:spPr bwMode="auto">
          <a:xfrm>
            <a:off x="546957" y="1600200"/>
            <a:ext cx="8050085"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Grp="1" noChangeAspect="1" noChangeArrowheads="1"/>
          </p:cNvPicPr>
          <p:nvPr>
            <p:ph idx="1"/>
          </p:nvPr>
        </p:nvPicPr>
        <p:blipFill>
          <a:blip r:embed="rId2"/>
          <a:srcRect/>
          <a:stretch>
            <a:fillRect/>
          </a:stretch>
        </p:blipFill>
        <p:spPr bwMode="auto">
          <a:xfrm>
            <a:off x="546957" y="381000"/>
            <a:ext cx="8050085" cy="57451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rPr>
              <a:t>PRICE – Variable </a:t>
            </a:r>
            <a:endParaRPr lang="en-US" b="1" dirty="0">
              <a:solidFill>
                <a:srgbClr val="FF0000"/>
              </a:solidFill>
            </a:endParaRPr>
          </a:p>
        </p:txBody>
      </p:sp>
      <p:pic>
        <p:nvPicPr>
          <p:cNvPr id="4098" name="Picture 2"/>
          <p:cNvPicPr>
            <a:picLocks noGrp="1" noChangeAspect="1" noChangeArrowheads="1"/>
          </p:cNvPicPr>
          <p:nvPr>
            <p:ph idx="1"/>
          </p:nvPr>
        </p:nvPicPr>
        <p:blipFill>
          <a:blip r:embed="rId2"/>
          <a:srcRect/>
          <a:stretch>
            <a:fillRect/>
          </a:stretch>
        </p:blipFill>
        <p:spPr bwMode="auto">
          <a:xfrm>
            <a:off x="546957" y="1600200"/>
            <a:ext cx="8050085"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2"/>
          <a:srcRect/>
          <a:stretch>
            <a:fillRect/>
          </a:stretch>
        </p:blipFill>
        <p:spPr bwMode="auto">
          <a:xfrm>
            <a:off x="546957" y="1600200"/>
            <a:ext cx="8050085"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E.G- Communication channels, service channels </a:t>
            </a:r>
            <a:endParaRPr lang="en-US" dirty="0"/>
          </a:p>
        </p:txBody>
      </p:sp>
      <p:pic>
        <p:nvPicPr>
          <p:cNvPr id="8194" name="Picture 2"/>
          <p:cNvPicPr>
            <a:picLocks noGrp="1" noChangeAspect="1" noChangeArrowheads="1"/>
          </p:cNvPicPr>
          <p:nvPr>
            <p:ph idx="4294967295"/>
          </p:nvPr>
        </p:nvPicPr>
        <p:blipFill>
          <a:blip r:embed="rId2"/>
          <a:srcRect/>
          <a:stretch>
            <a:fillRect/>
          </a:stretch>
        </p:blipFill>
        <p:spPr bwMode="auto">
          <a:xfrm>
            <a:off x="0" y="1600200"/>
            <a:ext cx="9144000"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rPr>
              <a:t>Scope of Marketing </a:t>
            </a:r>
            <a:endParaRPr lang="en-US" b="1" dirty="0">
              <a:solidFill>
                <a:srgbClr val="FF0000"/>
              </a:solidFill>
            </a:endParaRPr>
          </a:p>
        </p:txBody>
      </p:sp>
      <p:sp>
        <p:nvSpPr>
          <p:cNvPr id="3" name="Content Placeholder 2"/>
          <p:cNvSpPr>
            <a:spLocks noGrp="1"/>
          </p:cNvSpPr>
          <p:nvPr>
            <p:ph idx="1"/>
          </p:nvPr>
        </p:nvSpPr>
        <p:spPr/>
        <p:txBody>
          <a:bodyPr>
            <a:normAutofit/>
          </a:bodyPr>
          <a:lstStyle/>
          <a:p>
            <a:r>
              <a:rPr lang="en-US" dirty="0" smtClean="0"/>
              <a:t>Creating, promoting &amp; delivering goods &amp; services to customers. </a:t>
            </a:r>
          </a:p>
          <a:p>
            <a:r>
              <a:rPr lang="en-US" dirty="0" smtClean="0"/>
              <a:t>Decision related to size, color, design packaging etc of product &amp; nature of service. </a:t>
            </a:r>
          </a:p>
          <a:p>
            <a:r>
              <a:rPr lang="en-US" dirty="0" smtClean="0"/>
              <a:t>Customer satisfaction &amp; after sales services. </a:t>
            </a:r>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Grp="1" noChangeAspect="1" noChangeArrowheads="1"/>
          </p:cNvPicPr>
          <p:nvPr>
            <p:ph idx="1"/>
          </p:nvPr>
        </p:nvPicPr>
        <p:blipFill>
          <a:blip r:embed="rId2"/>
          <a:srcRect/>
          <a:stretch>
            <a:fillRect/>
          </a:stretch>
        </p:blipFill>
        <p:spPr bwMode="auto">
          <a:xfrm>
            <a:off x="546957" y="838200"/>
            <a:ext cx="8050085" cy="5287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Grp="1" noChangeAspect="1" noChangeArrowheads="1"/>
          </p:cNvPicPr>
          <p:nvPr>
            <p:ph idx="1"/>
          </p:nvPr>
        </p:nvPicPr>
        <p:blipFill>
          <a:blip r:embed="rId2"/>
          <a:srcRect/>
          <a:stretch>
            <a:fillRect/>
          </a:stretch>
        </p:blipFill>
        <p:spPr bwMode="auto">
          <a:xfrm>
            <a:off x="546957" y="685801"/>
            <a:ext cx="8050085" cy="44196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PROMOTION</a:t>
            </a:r>
            <a:endParaRPr lang="en-US" b="1" dirty="0"/>
          </a:p>
        </p:txBody>
      </p:sp>
      <p:pic>
        <p:nvPicPr>
          <p:cNvPr id="11266" name="Picture 2"/>
          <p:cNvPicPr>
            <a:picLocks noGrp="1" noChangeAspect="1" noChangeArrowheads="1"/>
          </p:cNvPicPr>
          <p:nvPr>
            <p:ph idx="1"/>
          </p:nvPr>
        </p:nvPicPr>
        <p:blipFill>
          <a:blip r:embed="rId2"/>
          <a:srcRect/>
          <a:stretch>
            <a:fillRect/>
          </a:stretch>
        </p:blipFill>
        <p:spPr bwMode="auto">
          <a:xfrm>
            <a:off x="546957" y="1600200"/>
            <a:ext cx="8050085"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4.jpg"/>
          <p:cNvPicPr>
            <a:picLocks noGrp="1" noChangeAspect="1"/>
          </p:cNvPicPr>
          <p:nvPr>
            <p:ph idx="1"/>
          </p:nvPr>
        </p:nvPicPr>
        <p:blipFill>
          <a:blip r:embed="rId2"/>
          <a:stretch>
            <a:fillRect/>
          </a:stretch>
        </p:blipFill>
        <p:spPr>
          <a:xfrm>
            <a:off x="533400" y="1600200"/>
            <a:ext cx="8001000" cy="4525963"/>
          </a:xfr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Grp="1" noChangeAspect="1" noChangeArrowheads="1"/>
          </p:cNvPicPr>
          <p:nvPr>
            <p:ph idx="1"/>
          </p:nvPr>
        </p:nvPicPr>
        <p:blipFill>
          <a:blip r:embed="rId2"/>
          <a:srcRect/>
          <a:stretch>
            <a:fillRect/>
          </a:stretch>
        </p:blipFill>
        <p:spPr bwMode="auto">
          <a:xfrm>
            <a:off x="546957" y="1600200"/>
            <a:ext cx="8050085"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Market distribution </a:t>
            </a:r>
            <a:endParaRPr lang="en-US" b="1" dirty="0"/>
          </a:p>
        </p:txBody>
      </p:sp>
      <p:pic>
        <p:nvPicPr>
          <p:cNvPr id="13314" name="Picture 2"/>
          <p:cNvPicPr>
            <a:picLocks noGrp="1" noChangeAspect="1" noChangeArrowheads="1"/>
          </p:cNvPicPr>
          <p:nvPr>
            <p:ph idx="1"/>
          </p:nvPr>
        </p:nvPicPr>
        <p:blipFill>
          <a:blip r:embed="rId2"/>
          <a:srcRect/>
          <a:stretch>
            <a:fillRect/>
          </a:stretch>
        </p:blipFill>
        <p:spPr bwMode="auto">
          <a:xfrm>
            <a:off x="546957" y="1600200"/>
            <a:ext cx="8050085"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p:cNvPicPr>
            <a:picLocks noGrp="1" noChangeAspect="1" noChangeArrowheads="1"/>
          </p:cNvPicPr>
          <p:nvPr>
            <p:ph idx="1"/>
          </p:nvPr>
        </p:nvPicPr>
        <p:blipFill>
          <a:blip r:embed="rId2"/>
          <a:srcRect/>
          <a:stretch>
            <a:fillRect/>
          </a:stretch>
        </p:blipFill>
        <p:spPr bwMode="auto">
          <a:xfrm>
            <a:off x="546957" y="1600200"/>
            <a:ext cx="8050085"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p:cNvPicPr>
            <a:picLocks noGrp="1" noChangeAspect="1" noChangeArrowheads="1"/>
          </p:cNvPicPr>
          <p:nvPr>
            <p:ph idx="1"/>
          </p:nvPr>
        </p:nvPicPr>
        <p:blipFill>
          <a:blip r:embed="rId2"/>
          <a:srcRect/>
          <a:stretch>
            <a:fillRect/>
          </a:stretch>
        </p:blipFill>
        <p:spPr bwMode="auto">
          <a:xfrm>
            <a:off x="546957" y="304800"/>
            <a:ext cx="8050085" cy="58213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6387" name="Picture 3"/>
          <p:cNvPicPr>
            <a:picLocks noGrp="1" noChangeAspect="1" noChangeArrowheads="1"/>
          </p:cNvPicPr>
          <p:nvPr>
            <p:ph idx="1"/>
          </p:nvPr>
        </p:nvPicPr>
        <p:blipFill>
          <a:blip r:embed="rId2"/>
          <a:srcRect/>
          <a:stretch>
            <a:fillRect/>
          </a:stretch>
        </p:blipFill>
        <p:spPr bwMode="auto">
          <a:xfrm>
            <a:off x="546957" y="1600200"/>
            <a:ext cx="8050085"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Grp="1" noChangeAspect="1" noChangeArrowheads="1"/>
          </p:cNvPicPr>
          <p:nvPr>
            <p:ph idx="1"/>
          </p:nvPr>
        </p:nvPicPr>
        <p:blipFill>
          <a:blip r:embed="rId2"/>
          <a:srcRect/>
          <a:stretch>
            <a:fillRect/>
          </a:stretch>
        </p:blipFill>
        <p:spPr bwMode="auto">
          <a:xfrm>
            <a:off x="546957" y="457200"/>
            <a:ext cx="8050085" cy="5668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marketing-activities-scope.JPG"/>
          <p:cNvPicPr>
            <a:picLocks noGrp="1" noChangeAspect="1"/>
          </p:cNvPicPr>
          <p:nvPr>
            <p:ph idx="1"/>
          </p:nvPr>
        </p:nvPicPr>
        <p:blipFill>
          <a:blip r:embed="rId2"/>
          <a:stretch>
            <a:fillRect/>
          </a:stretch>
        </p:blipFill>
        <p:spPr>
          <a:xfrm>
            <a:off x="381000" y="381000"/>
            <a:ext cx="8534400" cy="6248400"/>
          </a:xfrm>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p:cNvPicPr>
            <a:picLocks noGrp="1" noChangeAspect="1" noChangeArrowheads="1"/>
          </p:cNvPicPr>
          <p:nvPr>
            <p:ph idx="1"/>
          </p:nvPr>
        </p:nvPicPr>
        <p:blipFill>
          <a:blip r:embed="rId2"/>
          <a:srcRect/>
          <a:stretch>
            <a:fillRect/>
          </a:stretch>
        </p:blipFill>
        <p:spPr bwMode="auto">
          <a:xfrm>
            <a:off x="546957" y="457200"/>
            <a:ext cx="8050085" cy="5668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b="1" dirty="0" smtClean="0"/>
              <a:t>Targeting</a:t>
            </a:r>
            <a:r>
              <a:rPr lang="en-US" sz="3200" dirty="0" smtClean="0"/>
              <a:t> is the process of selecting a group within a larger group based on a set of criteria.</a:t>
            </a:r>
            <a:endParaRPr lang="en-US" sz="3200" dirty="0"/>
          </a:p>
        </p:txBody>
      </p:sp>
      <p:pic>
        <p:nvPicPr>
          <p:cNvPr id="19458" name="Picture 2"/>
          <p:cNvPicPr>
            <a:picLocks noGrp="1" noChangeAspect="1" noChangeArrowheads="1"/>
          </p:cNvPicPr>
          <p:nvPr>
            <p:ph idx="1"/>
          </p:nvPr>
        </p:nvPicPr>
        <p:blipFill>
          <a:blip r:embed="rId2"/>
          <a:srcRect/>
          <a:stretch>
            <a:fillRect/>
          </a:stretch>
        </p:blipFill>
        <p:spPr bwMode="auto">
          <a:xfrm>
            <a:off x="546957" y="1600200"/>
            <a:ext cx="8050085"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Positioning</a:t>
            </a:r>
            <a:r>
              <a:rPr lang="en-US" dirty="0" smtClean="0"/>
              <a:t> </a:t>
            </a:r>
            <a:endParaRPr lang="en-US" dirty="0"/>
          </a:p>
        </p:txBody>
      </p:sp>
      <p:pic>
        <p:nvPicPr>
          <p:cNvPr id="20482" name="Picture 2"/>
          <p:cNvPicPr>
            <a:picLocks noGrp="1" noChangeAspect="1" noChangeArrowheads="1"/>
          </p:cNvPicPr>
          <p:nvPr>
            <p:ph idx="1"/>
          </p:nvPr>
        </p:nvPicPr>
        <p:blipFill>
          <a:blip r:embed="rId2"/>
          <a:srcRect/>
          <a:stretch>
            <a:fillRect/>
          </a:stretch>
        </p:blipFill>
        <p:spPr bwMode="auto">
          <a:xfrm>
            <a:off x="546957" y="1600200"/>
            <a:ext cx="8050085" cy="452596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u="sng" dirty="0" smtClean="0"/>
              <a:t>What are the Marketing Concepts?</a:t>
            </a:r>
            <a:br>
              <a:rPr lang="en-US" b="1" u="sng" dirty="0" smtClean="0"/>
            </a:br>
            <a:endParaRPr lang="en-US" dirty="0"/>
          </a:p>
        </p:txBody>
      </p:sp>
      <p:sp>
        <p:nvSpPr>
          <p:cNvPr id="3" name="Content Placeholder 2"/>
          <p:cNvSpPr>
            <a:spLocks noGrp="1"/>
          </p:cNvSpPr>
          <p:nvPr>
            <p:ph idx="1"/>
          </p:nvPr>
        </p:nvSpPr>
        <p:spPr/>
        <p:txBody>
          <a:bodyPr>
            <a:normAutofit fontScale="92500"/>
          </a:bodyPr>
          <a:lstStyle/>
          <a:p>
            <a:pPr fontAlgn="base"/>
            <a:r>
              <a:rPr lang="en-US" dirty="0" smtClean="0"/>
              <a:t>The marketing concept is a process when a company plans and implements to maximize profit by increasing sales, satisfying customer’s needs and beating competitors. The purpose is to create a situation that benefits both parties; customer and the company.</a:t>
            </a:r>
          </a:p>
          <a:p>
            <a:pPr fontAlgn="base"/>
            <a:r>
              <a:rPr lang="en-US" dirty="0" smtClean="0"/>
              <a:t>The idea of the marketing concept is to anticipate and satisfy the needs and wants of customers better than the competitors. </a:t>
            </a:r>
          </a:p>
          <a:p>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smtClean="0"/>
              <a:t>To fully understand the marketing concept, first, we have to understand needs, wants, and demands -</a:t>
            </a:r>
            <a:endParaRPr lang="en-US" sz="2400" dirty="0"/>
          </a:p>
        </p:txBody>
      </p:sp>
      <p:sp>
        <p:nvSpPr>
          <p:cNvPr id="3" name="Content Placeholder 2"/>
          <p:cNvSpPr>
            <a:spLocks noGrp="1"/>
          </p:cNvSpPr>
          <p:nvPr>
            <p:ph idx="1"/>
          </p:nvPr>
        </p:nvSpPr>
        <p:spPr/>
        <p:txBody>
          <a:bodyPr>
            <a:normAutofit fontScale="85000" lnSpcReduction="10000"/>
          </a:bodyPr>
          <a:lstStyle/>
          <a:p>
            <a:pPr fontAlgn="base"/>
            <a:r>
              <a:rPr lang="en-US" b="1" dirty="0" smtClean="0"/>
              <a:t>Needs</a:t>
            </a:r>
            <a:r>
              <a:rPr lang="en-US" dirty="0" smtClean="0"/>
              <a:t> – it is something necessary for the existence of life, many adverse things can happen without it. The worst-case scenario would be death. Needs comprises of many things; like food, shelter, security, social belonging, self-development, self-esteem, and respect.</a:t>
            </a:r>
          </a:p>
          <a:p>
            <a:pPr fontAlgn="base"/>
            <a:r>
              <a:rPr lang="en-US" b="1" dirty="0" smtClean="0"/>
              <a:t>Wants</a:t>
            </a:r>
            <a:r>
              <a:rPr lang="en-US" dirty="0" smtClean="0"/>
              <a:t> – wants are our wishes and desires that what we want in life, our social setup and culture shape our wants.</a:t>
            </a:r>
          </a:p>
          <a:p>
            <a:pPr fontAlgn="base"/>
            <a:r>
              <a:rPr lang="en-US" b="1" dirty="0" smtClean="0"/>
              <a:t>Demands</a:t>
            </a:r>
            <a:r>
              <a:rPr lang="en-US" dirty="0" smtClean="0"/>
              <a:t> – when our wishes, needs, and wants are backed by our capability to pay, then they become demands.</a:t>
            </a:r>
          </a:p>
          <a:p>
            <a:endParaRPr lang="en-US"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524000"/>
          </a:xfrm>
        </p:spPr>
        <p:txBody>
          <a:bodyPr>
            <a:noAutofit/>
          </a:bodyPr>
          <a:lstStyle/>
          <a:p>
            <a:r>
              <a:rPr lang="en-US" sz="2400" dirty="0" smtClean="0"/>
              <a:t>There are as many marketing concepts as many businesses running in the world. Some of those concepts exist today and the others have become obsolete.</a:t>
            </a:r>
            <a:endParaRPr lang="en-US" sz="2400" dirty="0"/>
          </a:p>
        </p:txBody>
      </p:sp>
      <p:sp>
        <p:nvSpPr>
          <p:cNvPr id="3" name="Content Placeholder 2"/>
          <p:cNvSpPr>
            <a:spLocks noGrp="1"/>
          </p:cNvSpPr>
          <p:nvPr>
            <p:ph idx="1"/>
          </p:nvPr>
        </p:nvSpPr>
        <p:spPr/>
        <p:txBody>
          <a:bodyPr/>
          <a:lstStyle/>
          <a:p>
            <a:r>
              <a:rPr lang="en-US" dirty="0" smtClean="0"/>
              <a:t>There are five core marketing concepts also known as marketing management philosophies.</a:t>
            </a:r>
          </a:p>
          <a:p>
            <a:endParaRPr lang="en-US"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Marketing Concepts Explained </a:t>
            </a:r>
            <a:endParaRPr lang="en-US" dirty="0"/>
          </a:p>
        </p:txBody>
      </p:sp>
      <p:sp>
        <p:nvSpPr>
          <p:cNvPr id="3" name="Content Placeholder 2"/>
          <p:cNvSpPr>
            <a:spLocks noGrp="1"/>
          </p:cNvSpPr>
          <p:nvPr>
            <p:ph idx="1"/>
          </p:nvPr>
        </p:nvSpPr>
        <p:spPr/>
        <p:txBody>
          <a:bodyPr>
            <a:normAutofit fontScale="92500"/>
          </a:bodyPr>
          <a:lstStyle/>
          <a:p>
            <a:r>
              <a:rPr lang="en-US" dirty="0" smtClean="0"/>
              <a:t>1) The production Concept – </a:t>
            </a:r>
            <a:r>
              <a:rPr lang="en-US" dirty="0" smtClean="0">
                <a:solidFill>
                  <a:srgbClr val="FF0000"/>
                </a:solidFill>
              </a:rPr>
              <a:t>Products &amp; companies were less. </a:t>
            </a:r>
          </a:p>
          <a:p>
            <a:r>
              <a:rPr lang="en-US" dirty="0" smtClean="0"/>
              <a:t>2) The product Concept – </a:t>
            </a:r>
            <a:r>
              <a:rPr lang="en-US" dirty="0" smtClean="0">
                <a:solidFill>
                  <a:srgbClr val="FF0000"/>
                </a:solidFill>
              </a:rPr>
              <a:t>High quality products demand</a:t>
            </a:r>
            <a:r>
              <a:rPr lang="en-US" dirty="0" smtClean="0"/>
              <a:t>, </a:t>
            </a:r>
          </a:p>
          <a:p>
            <a:r>
              <a:rPr lang="en-US" dirty="0" smtClean="0"/>
              <a:t>3) Selling Concept – </a:t>
            </a:r>
            <a:r>
              <a:rPr lang="en-US" dirty="0" smtClean="0">
                <a:solidFill>
                  <a:srgbClr val="FF0000"/>
                </a:solidFill>
              </a:rPr>
              <a:t>Based on approach to customer</a:t>
            </a:r>
          </a:p>
          <a:p>
            <a:r>
              <a:rPr lang="en-US" dirty="0" smtClean="0"/>
              <a:t>4) Marketing concept – Focus on customer wants</a:t>
            </a:r>
          </a:p>
          <a:p>
            <a:r>
              <a:rPr lang="en-US" dirty="0" smtClean="0"/>
              <a:t>5) Holistic Marketing Concept – Modern concept </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solidFill>
                  <a:srgbClr val="FF0000"/>
                </a:solidFill>
              </a:rPr>
              <a:t>Production Concept</a:t>
            </a:r>
            <a:br>
              <a:rPr lang="en-US" b="1" dirty="0" smtClean="0">
                <a:solidFill>
                  <a:srgbClr val="FF0000"/>
                </a:solidFill>
              </a:rPr>
            </a:br>
            <a:endParaRPr lang="en-US" dirty="0">
              <a:solidFill>
                <a:srgbClr val="FF0000"/>
              </a:solidFill>
            </a:endParaRPr>
          </a:p>
        </p:txBody>
      </p:sp>
      <p:sp>
        <p:nvSpPr>
          <p:cNvPr id="3" name="Content Placeholder 2"/>
          <p:cNvSpPr>
            <a:spLocks noGrp="1"/>
          </p:cNvSpPr>
          <p:nvPr>
            <p:ph idx="1"/>
          </p:nvPr>
        </p:nvSpPr>
        <p:spPr/>
        <p:txBody>
          <a:bodyPr>
            <a:normAutofit/>
          </a:bodyPr>
          <a:lstStyle/>
          <a:p>
            <a:pPr fontAlgn="base"/>
            <a:r>
              <a:rPr lang="en-US" dirty="0" smtClean="0"/>
              <a:t>The production concept is one of the earliest marketing concepts where the company focuses on the efficiency of its production processes. It is to produce the products cheaper to make it available to the mass population. The focus of the production concept is on the quantity, not the quality of the products.</a:t>
            </a:r>
            <a:endParaRPr 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solidFill>
                  <a:srgbClr val="FF0000"/>
                </a:solidFill>
              </a:rPr>
              <a:t>Product Concept</a:t>
            </a:r>
            <a:br>
              <a:rPr lang="en-US" b="1" dirty="0" smtClean="0">
                <a:solidFill>
                  <a:srgbClr val="FF0000"/>
                </a:solidFill>
              </a:rPr>
            </a:br>
            <a:endParaRPr lang="en-US" dirty="0">
              <a:solidFill>
                <a:srgbClr val="FF0000"/>
              </a:solidFill>
            </a:endParaRPr>
          </a:p>
        </p:txBody>
      </p:sp>
      <p:sp>
        <p:nvSpPr>
          <p:cNvPr id="3" name="Content Placeholder 2"/>
          <p:cNvSpPr>
            <a:spLocks noGrp="1"/>
          </p:cNvSpPr>
          <p:nvPr>
            <p:ph idx="1"/>
          </p:nvPr>
        </p:nvSpPr>
        <p:spPr/>
        <p:txBody>
          <a:bodyPr>
            <a:normAutofit fontScale="85000" lnSpcReduction="10000"/>
          </a:bodyPr>
          <a:lstStyle/>
          <a:p>
            <a:pPr fontAlgn="base"/>
            <a:r>
              <a:rPr lang="en-US" dirty="0" smtClean="0"/>
              <a:t>The core idea of the </a:t>
            </a:r>
            <a:r>
              <a:rPr lang="en-US" b="1" dirty="0" smtClean="0">
                <a:hlinkClick r:id="rId2"/>
              </a:rPr>
              <a:t>product </a:t>
            </a:r>
            <a:r>
              <a:rPr lang="en-US" dirty="0" smtClean="0"/>
              <a:t>concept is to produce cheaper products because the customers won’t pay much price for the products or services. The companies that follow the product concept, manufacture the product on a mass scale and they make a profit out of the economies of the scale.</a:t>
            </a:r>
          </a:p>
          <a:p>
            <a:pPr fontAlgn="base"/>
            <a:r>
              <a:rPr lang="en-US" dirty="0" smtClean="0"/>
              <a:t>When businesses produce low-cost products, then they follow a vast distribution strategy to reach more audiences. By targeting more people, they can increase their productivity by expanding their market.</a:t>
            </a:r>
          </a:p>
          <a:p>
            <a:endParaRPr lang="en-US"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Selling Concept</a:t>
            </a:r>
            <a:br>
              <a:rPr lang="en-US" b="1" dirty="0" smtClean="0"/>
            </a:br>
            <a:endParaRPr lang="en-US" dirty="0"/>
          </a:p>
        </p:txBody>
      </p:sp>
      <p:sp>
        <p:nvSpPr>
          <p:cNvPr id="3" name="Content Placeholder 2"/>
          <p:cNvSpPr>
            <a:spLocks noGrp="1"/>
          </p:cNvSpPr>
          <p:nvPr>
            <p:ph idx="1"/>
          </p:nvPr>
        </p:nvSpPr>
        <p:spPr/>
        <p:txBody>
          <a:bodyPr>
            <a:normAutofit fontScale="92500" lnSpcReduction="10000"/>
          </a:bodyPr>
          <a:lstStyle/>
          <a:p>
            <a:pPr fontAlgn="base"/>
            <a:r>
              <a:rPr lang="en-US" dirty="0" smtClean="0"/>
              <a:t>As the name implies the idea of selling concept is to sell the company’s product through large scale marketing and promotional activities, it doesn’t whether they fulfill customers’ needs or not.</a:t>
            </a:r>
          </a:p>
          <a:p>
            <a:pPr fontAlgn="base"/>
            <a:r>
              <a:rPr lang="en-US" dirty="0" smtClean="0"/>
              <a:t>The focus of the management in this approach is to complete the transaction of sale; they think that their job is done once they sell their product. Instead of building and maintaining a long terms relationship with the customer, so the customer would come back again.</a:t>
            </a:r>
          </a:p>
          <a:p>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rPr>
              <a:t>Objectives of marketing </a:t>
            </a:r>
            <a:endParaRPr lang="en-US" b="1" dirty="0">
              <a:solidFill>
                <a:srgbClr val="FF0000"/>
              </a:solidFill>
            </a:endParaRPr>
          </a:p>
        </p:txBody>
      </p:sp>
      <p:sp>
        <p:nvSpPr>
          <p:cNvPr id="3" name="Content Placeholder 2"/>
          <p:cNvSpPr>
            <a:spLocks noGrp="1"/>
          </p:cNvSpPr>
          <p:nvPr>
            <p:ph idx="1"/>
          </p:nvPr>
        </p:nvSpPr>
        <p:spPr/>
        <p:txBody>
          <a:bodyPr/>
          <a:lstStyle/>
          <a:p>
            <a:r>
              <a:rPr lang="en-US" dirty="0" smtClean="0"/>
              <a:t>Provide better quality product.</a:t>
            </a:r>
          </a:p>
          <a:p>
            <a:r>
              <a:rPr lang="en-US" dirty="0" smtClean="0"/>
              <a:t>Create demand of product. </a:t>
            </a:r>
          </a:p>
          <a:p>
            <a:r>
              <a:rPr lang="en-US" dirty="0" smtClean="0"/>
              <a:t>Increase customer satisfaction.</a:t>
            </a:r>
          </a:p>
          <a:p>
            <a:r>
              <a:rPr lang="en-US" dirty="0" smtClean="0"/>
              <a:t>Create goodwill &amp; positive brand image. </a:t>
            </a:r>
          </a:p>
          <a:p>
            <a:r>
              <a:rPr lang="en-US" dirty="0" smtClean="0"/>
              <a:t>Generate sales volume &amp; profits. </a:t>
            </a:r>
          </a:p>
          <a:p>
            <a:pPr>
              <a:buNone/>
            </a:pPr>
            <a:r>
              <a:rPr lang="en-US" dirty="0" smtClean="0"/>
              <a:t> </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Marketing Concept</a:t>
            </a:r>
            <a:br>
              <a:rPr lang="en-US" b="1" dirty="0" smtClean="0"/>
            </a:br>
            <a:endParaRPr lang="en-US" dirty="0"/>
          </a:p>
        </p:txBody>
      </p:sp>
      <p:sp>
        <p:nvSpPr>
          <p:cNvPr id="3" name="Content Placeholder 2"/>
          <p:cNvSpPr>
            <a:spLocks noGrp="1"/>
          </p:cNvSpPr>
          <p:nvPr>
            <p:ph idx="1"/>
          </p:nvPr>
        </p:nvSpPr>
        <p:spPr/>
        <p:txBody>
          <a:bodyPr>
            <a:normAutofit fontScale="92500" lnSpcReduction="10000"/>
          </a:bodyPr>
          <a:lstStyle/>
          <a:p>
            <a:pPr fontAlgn="base"/>
            <a:r>
              <a:rPr lang="en-US" dirty="0" smtClean="0"/>
              <a:t>The marketing concept is customer-oriented. It puts customers in the middle of the marketing process, finding out customers’ needs and wants, then satisfying those needs better than the competitors.</a:t>
            </a:r>
          </a:p>
          <a:p>
            <a:pPr fontAlgn="base"/>
            <a:r>
              <a:rPr lang="en-US" dirty="0" smtClean="0"/>
              <a:t>In this approach, the marketer says that the customer is always right and his needs and wants should come first. Here the marketing strategy focuses on making a profit by meeting the needs and wants of customers. </a:t>
            </a:r>
          </a:p>
          <a:p>
            <a:endParaRPr 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a very simple strategy that marketers do not look for the right customers of their product; instead, they produce the right product for their customers. Marketers try to bridge the gap between the customers and the company’s products.</a:t>
            </a:r>
            <a:endParaRPr lang="en-US"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rPr>
              <a:t>Holistic marketing concept </a:t>
            </a:r>
            <a:endParaRPr lang="en-US" b="1" dirty="0">
              <a:solidFill>
                <a:srgbClr val="FF0000"/>
              </a:solidFill>
            </a:endParaRPr>
          </a:p>
        </p:txBody>
      </p:sp>
      <p:pic>
        <p:nvPicPr>
          <p:cNvPr id="4" name="Content Placeholder 3" descr="Holistic-Marketing-Components_startuptalky.png"/>
          <p:cNvPicPr>
            <a:picLocks noGrp="1" noChangeAspect="1"/>
          </p:cNvPicPr>
          <p:nvPr>
            <p:ph idx="1"/>
          </p:nvPr>
        </p:nvPicPr>
        <p:blipFill>
          <a:blip r:embed="rId2"/>
          <a:stretch>
            <a:fillRect/>
          </a:stretch>
        </p:blipFill>
        <p:spPr>
          <a:xfrm>
            <a:off x="692603" y="1600200"/>
            <a:ext cx="7758794" cy="4525963"/>
          </a:xfrm>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FF0000"/>
                </a:solidFill>
              </a:rPr>
              <a:t>Approches</a:t>
            </a:r>
            <a:r>
              <a:rPr lang="en-US" dirty="0" smtClean="0">
                <a:solidFill>
                  <a:srgbClr val="FF0000"/>
                </a:solidFill>
              </a:rPr>
              <a:t> </a:t>
            </a:r>
            <a:endParaRPr lang="en-US" dirty="0">
              <a:solidFill>
                <a:srgbClr val="FF0000"/>
              </a:solidFill>
            </a:endParaRPr>
          </a:p>
        </p:txBody>
      </p:sp>
      <p:sp>
        <p:nvSpPr>
          <p:cNvPr id="3" name="Content Placeholder 2"/>
          <p:cNvSpPr>
            <a:spLocks noGrp="1"/>
          </p:cNvSpPr>
          <p:nvPr>
            <p:ph idx="1"/>
          </p:nvPr>
        </p:nvSpPr>
        <p:spPr/>
        <p:txBody>
          <a:bodyPr>
            <a:normAutofit fontScale="92500" lnSpcReduction="20000"/>
          </a:bodyPr>
          <a:lstStyle/>
          <a:p>
            <a:r>
              <a:rPr lang="en-US" b="1" dirty="0" smtClean="0">
                <a:hlinkClick r:id="rId2"/>
              </a:rPr>
              <a:t>Internal marketing</a:t>
            </a:r>
            <a:r>
              <a:rPr lang="en-US" b="1" dirty="0" smtClean="0"/>
              <a:t> –</a:t>
            </a:r>
            <a:r>
              <a:rPr lang="en-US" dirty="0" smtClean="0"/>
              <a:t> Marketing between all the departments in an organization</a:t>
            </a:r>
            <a:br>
              <a:rPr lang="en-US" dirty="0" smtClean="0"/>
            </a:br>
            <a:r>
              <a:rPr lang="en-US" b="1" dirty="0" smtClean="0">
                <a:hlinkClick r:id="rId3"/>
              </a:rPr>
              <a:t>Relationship marketing</a:t>
            </a:r>
            <a:r>
              <a:rPr lang="en-US" b="1" dirty="0" smtClean="0"/>
              <a:t> –</a:t>
            </a:r>
            <a:r>
              <a:rPr lang="en-US" dirty="0" smtClean="0"/>
              <a:t> Building a better relationship with your customers, internal as well as end customers is beneficial for holistic marketing.</a:t>
            </a:r>
            <a:br>
              <a:rPr lang="en-US" dirty="0" smtClean="0"/>
            </a:br>
            <a:r>
              <a:rPr lang="en-US" b="1" dirty="0" smtClean="0">
                <a:hlinkClick r:id="rId4"/>
              </a:rPr>
              <a:t>Performance marketing</a:t>
            </a:r>
            <a:r>
              <a:rPr lang="en-US" b="1" dirty="0" smtClean="0"/>
              <a:t> –</a:t>
            </a:r>
            <a:r>
              <a:rPr lang="en-US" dirty="0" smtClean="0"/>
              <a:t> Driving the sales and revenue growth of an organization holistically by reducing costs and increasing sales.</a:t>
            </a:r>
            <a:br>
              <a:rPr lang="en-US" dirty="0" smtClean="0"/>
            </a:br>
            <a:r>
              <a:rPr lang="en-US" b="1" dirty="0" smtClean="0">
                <a:hlinkClick r:id="rId5"/>
              </a:rPr>
              <a:t>Integrated marketing</a:t>
            </a:r>
            <a:r>
              <a:rPr lang="en-US" b="1" dirty="0" smtClean="0"/>
              <a:t> –</a:t>
            </a:r>
            <a:r>
              <a:rPr lang="en-US" dirty="0" smtClean="0"/>
              <a:t> Products, services and marketing should work hand in hand towards to growth of the organization.</a:t>
            </a:r>
            <a:endParaRPr lang="en-US"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rgbClr val="FF0000"/>
                </a:solidFill>
              </a:rPr>
              <a:t>Defination</a:t>
            </a:r>
            <a:endParaRPr lang="en-US" dirty="0">
              <a:solidFill>
                <a:srgbClr val="FF0000"/>
              </a:solidFill>
            </a:endParaRPr>
          </a:p>
        </p:txBody>
      </p:sp>
      <p:sp>
        <p:nvSpPr>
          <p:cNvPr id="3" name="Content Placeholder 2"/>
          <p:cNvSpPr>
            <a:spLocks noGrp="1"/>
          </p:cNvSpPr>
          <p:nvPr>
            <p:ph idx="1"/>
          </p:nvPr>
        </p:nvSpPr>
        <p:spPr/>
        <p:txBody>
          <a:bodyPr>
            <a:normAutofit fontScale="85000" lnSpcReduction="20000"/>
          </a:bodyPr>
          <a:lstStyle/>
          <a:p>
            <a:r>
              <a:rPr lang="en-US" dirty="0" smtClean="0">
                <a:solidFill>
                  <a:schemeClr val="tx2">
                    <a:lumMod val="75000"/>
                  </a:schemeClr>
                </a:solidFill>
              </a:rPr>
              <a:t>Holistic </a:t>
            </a:r>
            <a:r>
              <a:rPr lang="en-US" dirty="0" smtClean="0">
                <a:solidFill>
                  <a:schemeClr val="tx2">
                    <a:lumMod val="75000"/>
                  </a:schemeClr>
                </a:solidFill>
                <a:hlinkClick r:id="rId2"/>
              </a:rPr>
              <a:t>marketing concept</a:t>
            </a:r>
            <a:r>
              <a:rPr lang="en-US" dirty="0" smtClean="0">
                <a:solidFill>
                  <a:schemeClr val="tx2">
                    <a:lumMod val="75000"/>
                  </a:schemeClr>
                </a:solidFill>
              </a:rPr>
              <a:t> is a part of the series on </a:t>
            </a:r>
            <a:r>
              <a:rPr lang="en-US" dirty="0" smtClean="0">
                <a:solidFill>
                  <a:schemeClr val="tx2">
                    <a:lumMod val="75000"/>
                  </a:schemeClr>
                </a:solidFill>
                <a:hlinkClick r:id="rId3"/>
              </a:rPr>
              <a:t>concepts of marketing</a:t>
            </a:r>
            <a:r>
              <a:rPr lang="en-US" dirty="0" smtClean="0">
                <a:solidFill>
                  <a:schemeClr val="tx2">
                    <a:lumMod val="75000"/>
                  </a:schemeClr>
                </a:solidFill>
              </a:rPr>
              <a:t> and it can be defined as a </a:t>
            </a:r>
            <a:r>
              <a:rPr lang="en-US" dirty="0" smtClean="0">
                <a:solidFill>
                  <a:schemeClr val="tx2">
                    <a:lumMod val="75000"/>
                  </a:schemeClr>
                </a:solidFill>
                <a:hlinkClick r:id="rId4"/>
              </a:rPr>
              <a:t>marketing strategy</a:t>
            </a:r>
            <a:r>
              <a:rPr lang="en-US" dirty="0" smtClean="0">
                <a:solidFill>
                  <a:schemeClr val="tx2">
                    <a:lumMod val="75000"/>
                  </a:schemeClr>
                </a:solidFill>
              </a:rPr>
              <a:t> which considers the business as a whole and not as an entity with various different parts.</a:t>
            </a:r>
          </a:p>
          <a:p>
            <a:r>
              <a:rPr lang="en-US" dirty="0" smtClean="0">
                <a:solidFill>
                  <a:schemeClr val="tx2">
                    <a:lumMod val="75000"/>
                  </a:schemeClr>
                </a:solidFill>
              </a:rPr>
              <a:t>According to holistic marketing concept, even if a business is made of various departments, the departments have to come together to project a positive &amp; united </a:t>
            </a:r>
            <a:r>
              <a:rPr lang="en-US" dirty="0" smtClean="0">
                <a:solidFill>
                  <a:schemeClr val="tx2">
                    <a:lumMod val="75000"/>
                  </a:schemeClr>
                </a:solidFill>
                <a:hlinkClick r:id="rId5"/>
              </a:rPr>
              <a:t>business image</a:t>
            </a:r>
            <a:r>
              <a:rPr lang="en-US" dirty="0" smtClean="0">
                <a:solidFill>
                  <a:schemeClr val="tx2">
                    <a:lumMod val="75000"/>
                  </a:schemeClr>
                </a:solidFill>
              </a:rPr>
              <a:t> in the minds of the customer. Holistic marketing concept involves interconnected marketing activities to ensure that the customer is likely to purchase their </a:t>
            </a:r>
            <a:r>
              <a:rPr lang="en-US" dirty="0" smtClean="0">
                <a:solidFill>
                  <a:schemeClr val="tx2">
                    <a:lumMod val="75000"/>
                  </a:schemeClr>
                </a:solidFill>
                <a:hlinkClick r:id="rId6"/>
              </a:rPr>
              <a:t>product</a:t>
            </a:r>
            <a:r>
              <a:rPr lang="en-US" dirty="0" smtClean="0">
                <a:solidFill>
                  <a:schemeClr val="tx2">
                    <a:lumMod val="75000"/>
                  </a:schemeClr>
                </a:solidFill>
              </a:rPr>
              <a:t> rather than competition.</a:t>
            </a:r>
          </a:p>
          <a:p>
            <a:endParaRPr lang="en-US" dirty="0">
              <a:solidFill>
                <a:schemeClr val="tx2">
                  <a:lumMod val="75000"/>
                </a:schemeClr>
              </a:solidFill>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731838"/>
          </a:xfrm>
        </p:spPr>
        <p:txBody>
          <a:bodyPr>
            <a:normAutofit fontScale="90000"/>
          </a:bodyPr>
          <a:lstStyle/>
          <a:p>
            <a:r>
              <a:rPr lang="en-US" b="1" dirty="0" smtClean="0">
                <a:solidFill>
                  <a:srgbClr val="FF0000"/>
                </a:solidFill>
              </a:rPr>
              <a:t>Example of Holistic marketing concept</a:t>
            </a:r>
            <a:r>
              <a:rPr lang="en-US" dirty="0" smtClean="0"/>
              <a:t/>
            </a:r>
            <a:br>
              <a:rPr lang="en-US" dirty="0" smtClean="0"/>
            </a:b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solidFill>
                  <a:schemeClr val="tx2">
                    <a:lumMod val="75000"/>
                  </a:schemeClr>
                </a:solidFill>
              </a:rPr>
              <a:t>An organization will have different departments like </a:t>
            </a:r>
            <a:r>
              <a:rPr lang="en-US" dirty="0" smtClean="0">
                <a:solidFill>
                  <a:schemeClr val="tx2">
                    <a:lumMod val="75000"/>
                  </a:schemeClr>
                </a:solidFill>
                <a:hlinkClick r:id="rId2"/>
              </a:rPr>
              <a:t>sales and marketing</a:t>
            </a:r>
            <a:r>
              <a:rPr lang="en-US" dirty="0" smtClean="0">
                <a:solidFill>
                  <a:schemeClr val="tx2">
                    <a:lumMod val="75000"/>
                  </a:schemeClr>
                </a:solidFill>
              </a:rPr>
              <a:t>, accounting and finance, R&amp;D and product </a:t>
            </a:r>
            <a:r>
              <a:rPr lang="en-US" dirty="0" smtClean="0">
                <a:solidFill>
                  <a:schemeClr val="tx2">
                    <a:lumMod val="75000"/>
                  </a:schemeClr>
                </a:solidFill>
                <a:hlinkClick r:id="rId3"/>
              </a:rPr>
              <a:t>development</a:t>
            </a:r>
            <a:r>
              <a:rPr lang="en-US" dirty="0" smtClean="0">
                <a:solidFill>
                  <a:schemeClr val="tx2">
                    <a:lumMod val="75000"/>
                  </a:schemeClr>
                </a:solidFill>
              </a:rPr>
              <a:t> and finally HR and </a:t>
            </a:r>
            <a:r>
              <a:rPr lang="en-US" dirty="0" smtClean="0">
                <a:solidFill>
                  <a:schemeClr val="tx2">
                    <a:lumMod val="75000"/>
                  </a:schemeClr>
                </a:solidFill>
                <a:hlinkClick r:id="rId4"/>
              </a:rPr>
              <a:t>operations</a:t>
            </a:r>
            <a:r>
              <a:rPr lang="en-US" dirty="0" smtClean="0">
                <a:solidFill>
                  <a:schemeClr val="tx2">
                    <a:lumMod val="75000"/>
                  </a:schemeClr>
                </a:solidFill>
              </a:rPr>
              <a:t>. Thus, if you want to implement a holistic marketing concept in your organization, you need to ensure that R&amp;D and </a:t>
            </a:r>
            <a:r>
              <a:rPr lang="en-US" dirty="0" smtClean="0">
                <a:solidFill>
                  <a:schemeClr val="tx2">
                    <a:lumMod val="75000"/>
                  </a:schemeClr>
                </a:solidFill>
                <a:hlinkClick r:id="rId5"/>
              </a:rPr>
              <a:t>product development</a:t>
            </a:r>
            <a:r>
              <a:rPr lang="en-US" dirty="0" smtClean="0">
                <a:solidFill>
                  <a:schemeClr val="tx2">
                    <a:lumMod val="75000"/>
                  </a:schemeClr>
                </a:solidFill>
              </a:rPr>
              <a:t> take the feedback from marketing and sales to launch the product which is most likely to attract customers.</a:t>
            </a:r>
          </a:p>
          <a:p>
            <a:r>
              <a:rPr lang="en-US" dirty="0" smtClean="0">
                <a:solidFill>
                  <a:schemeClr val="tx2">
                    <a:lumMod val="75000"/>
                  </a:schemeClr>
                </a:solidFill>
              </a:rPr>
              <a:t>On the other hand they need to work closely with accounting and finance to find out the exact budget for the project. Sales and marketing need to communicate to the HR the right kind of </a:t>
            </a:r>
            <a:r>
              <a:rPr lang="en-US" dirty="0" smtClean="0">
                <a:solidFill>
                  <a:schemeClr val="tx2">
                    <a:lumMod val="75000"/>
                  </a:schemeClr>
                </a:solidFill>
                <a:hlinkClick r:id="rId6"/>
              </a:rPr>
              <a:t>people</a:t>
            </a:r>
            <a:r>
              <a:rPr lang="en-US" dirty="0" smtClean="0">
                <a:solidFill>
                  <a:schemeClr val="tx2">
                    <a:lumMod val="75000"/>
                  </a:schemeClr>
                </a:solidFill>
              </a:rPr>
              <a:t> that they need, and finally, admin and operations need to devise a plan to retain these people.</a:t>
            </a:r>
          </a:p>
          <a:p>
            <a:endParaRPr 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884238"/>
          </a:xfrm>
        </p:spPr>
        <p:txBody>
          <a:bodyPr>
            <a:normAutofit fontScale="90000"/>
          </a:bodyPr>
          <a:lstStyle/>
          <a:p>
            <a:r>
              <a:rPr lang="en-US" sz="3600" b="1" dirty="0" smtClean="0">
                <a:solidFill>
                  <a:srgbClr val="FF0000"/>
                </a:solidFill>
              </a:rPr>
              <a:t>What Is Customer Relationship Management (CRM)?</a:t>
            </a:r>
            <a:r>
              <a:rPr lang="en-US" dirty="0" smtClean="0"/>
              <a:t/>
            </a:r>
            <a:br>
              <a:rPr lang="en-US" dirty="0" smtClean="0"/>
            </a:b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Customer relationship management (CRM) refers to the principles, practices, and guidelines that an organization follows when interacting with its customers.</a:t>
            </a:r>
          </a:p>
          <a:p>
            <a:r>
              <a:rPr lang="en-US" dirty="0" smtClean="0"/>
              <a:t>From the organization's point of view, this entire relationship encompasses direct interactions with customers, such as sales and service-related processes, </a:t>
            </a:r>
            <a:r>
              <a:rPr lang="en-US" u="sng" dirty="0" smtClean="0"/>
              <a:t>forecasting</a:t>
            </a:r>
            <a:r>
              <a:rPr lang="en-US" dirty="0" smtClean="0"/>
              <a:t>, and the analysis of customer trends and behaviors. Ultimately, CRM serves to enhance the customer's overall experience.</a:t>
            </a:r>
          </a:p>
          <a:p>
            <a:endParaRPr lang="en-U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752600"/>
          </a:xfrm>
        </p:spPr>
        <p:txBody>
          <a:bodyPr>
            <a:normAutofit fontScale="90000"/>
          </a:bodyPr>
          <a:lstStyle/>
          <a:p>
            <a:r>
              <a:rPr lang="en-US" sz="2800" dirty="0" smtClean="0">
                <a:solidFill>
                  <a:srgbClr val="00B0F0"/>
                </a:solidFill>
              </a:rPr>
              <a:t>The art of managing the organization’s relationship with the customers and prospective clients refer to customer relationship management.</a:t>
            </a:r>
            <a:r>
              <a:rPr lang="en-US" sz="2800" dirty="0" smtClean="0"/>
              <a:t/>
            </a:r>
            <a:br>
              <a:rPr lang="en-US" sz="2800" dirty="0" smtClean="0"/>
            </a:br>
            <a:endParaRPr lang="en-US" sz="2800" dirty="0"/>
          </a:p>
        </p:txBody>
      </p:sp>
      <p:sp>
        <p:nvSpPr>
          <p:cNvPr id="3" name="Content Placeholder 2"/>
          <p:cNvSpPr>
            <a:spLocks noGrp="1"/>
          </p:cNvSpPr>
          <p:nvPr>
            <p:ph idx="1"/>
          </p:nvPr>
        </p:nvSpPr>
        <p:spPr>
          <a:xfrm>
            <a:off x="457200" y="1676400"/>
            <a:ext cx="8229600" cy="2925763"/>
          </a:xfrm>
        </p:spPr>
        <p:txBody>
          <a:bodyPr>
            <a:normAutofit/>
          </a:bodyPr>
          <a:lstStyle/>
          <a:p>
            <a:r>
              <a:rPr lang="en-US" sz="2800" dirty="0" smtClean="0"/>
              <a:t>Customer relationship management includes various strategies and techniques to maintain healthy relationship with the organization’s existing as well as potential customers. </a:t>
            </a:r>
            <a:r>
              <a:rPr lang="en-US" sz="2800" dirty="0" err="1" smtClean="0"/>
              <a:t>Orgnaizations</a:t>
            </a:r>
            <a:r>
              <a:rPr lang="en-US" sz="2800" dirty="0" smtClean="0"/>
              <a:t> must ensure customers are satisfied with their products and services for higher customer retention. </a:t>
            </a:r>
          </a:p>
        </p:txBody>
      </p:sp>
      <p:sp>
        <p:nvSpPr>
          <p:cNvPr id="4" name="Rectangle 3"/>
          <p:cNvSpPr/>
          <p:nvPr/>
        </p:nvSpPr>
        <p:spPr>
          <a:xfrm>
            <a:off x="457200" y="4267200"/>
            <a:ext cx="8077200" cy="2246769"/>
          </a:xfrm>
          <a:prstGeom prst="rect">
            <a:avLst/>
          </a:prstGeom>
        </p:spPr>
        <p:txBody>
          <a:bodyPr wrap="square">
            <a:spAutoFit/>
          </a:bodyPr>
          <a:lstStyle/>
          <a:p>
            <a:pPr>
              <a:buFont typeface="Arial" pitchFamily="34" charset="0"/>
              <a:buChar char="•"/>
            </a:pPr>
            <a:r>
              <a:rPr lang="en-US" sz="2800" dirty="0" smtClean="0"/>
              <a:t> In simpler words, customer relationship  management refers to the study of needs and expectations of the customers and providing them the right solution.</a:t>
            </a:r>
            <a:br>
              <a:rPr lang="en-US" sz="2800" dirty="0" smtClean="0"/>
            </a:br>
            <a:endParaRPr lang="en-US" sz="28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630362"/>
          </a:xfrm>
        </p:spPr>
        <p:txBody>
          <a:bodyPr>
            <a:noAutofit/>
          </a:bodyPr>
          <a:lstStyle/>
          <a:p>
            <a:r>
              <a:rPr lang="en-US" sz="3200" dirty="0" smtClean="0">
                <a:solidFill>
                  <a:srgbClr val="FF0000"/>
                </a:solidFill>
              </a:rPr>
              <a:t/>
            </a:r>
            <a:br>
              <a:rPr lang="en-US" sz="3200" dirty="0" smtClean="0">
                <a:solidFill>
                  <a:srgbClr val="FF0000"/>
                </a:solidFill>
              </a:rPr>
            </a:br>
            <a:r>
              <a:rPr lang="en-US" sz="3200" b="1" dirty="0" smtClean="0">
                <a:solidFill>
                  <a:srgbClr val="FF0000"/>
                </a:solidFill>
              </a:rPr>
              <a:t>Need for Customer Relationship Management</a:t>
            </a:r>
            <a:br>
              <a:rPr lang="en-US" sz="3200" b="1" dirty="0" smtClean="0">
                <a:solidFill>
                  <a:srgbClr val="FF0000"/>
                </a:solidFill>
              </a:rPr>
            </a:br>
            <a:endParaRPr lang="en-US" sz="3200" dirty="0">
              <a:solidFill>
                <a:srgbClr val="FF0000"/>
              </a:solidFill>
            </a:endParaRPr>
          </a:p>
        </p:txBody>
      </p:sp>
      <p:sp>
        <p:nvSpPr>
          <p:cNvPr id="3" name="Content Placeholder 2"/>
          <p:cNvSpPr>
            <a:spLocks noGrp="1"/>
          </p:cNvSpPr>
          <p:nvPr>
            <p:ph idx="1"/>
          </p:nvPr>
        </p:nvSpPr>
        <p:spPr/>
        <p:txBody>
          <a:bodyPr>
            <a:normAutofit fontScale="85000" lnSpcReduction="10000"/>
          </a:bodyPr>
          <a:lstStyle/>
          <a:p>
            <a:r>
              <a:rPr lang="en-US" dirty="0" smtClean="0"/>
              <a:t>Customer Relationship Management leads to satisfied customers and eventually higher business </a:t>
            </a:r>
            <a:r>
              <a:rPr lang="en-US" dirty="0" err="1" smtClean="0"/>
              <a:t>everytime</a:t>
            </a:r>
            <a:r>
              <a:rPr lang="en-US" dirty="0" smtClean="0"/>
              <a:t>.</a:t>
            </a:r>
          </a:p>
          <a:p>
            <a:r>
              <a:rPr lang="en-US" dirty="0" smtClean="0"/>
              <a:t>Customer Relationship Management goes a long way in retaining existing customers.</a:t>
            </a:r>
          </a:p>
          <a:p>
            <a:r>
              <a:rPr lang="en-US" dirty="0" smtClean="0"/>
              <a:t>Customer relationship management ensures customers return back home with a smile.</a:t>
            </a:r>
          </a:p>
          <a:p>
            <a:r>
              <a:rPr lang="en-US" dirty="0" smtClean="0"/>
              <a:t>Customer relationship management improves the relationship between the organization and customers. Such activities strengthen the bond between the sales representatives and customers.</a:t>
            </a:r>
          </a:p>
          <a:p>
            <a:endParaRPr 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
            </a:r>
            <a:br>
              <a:rPr lang="en-US" b="1" dirty="0" smtClean="0"/>
            </a:br>
            <a:r>
              <a:rPr lang="en-US" b="1" dirty="0" smtClean="0">
                <a:solidFill>
                  <a:srgbClr val="FF0000"/>
                </a:solidFill>
              </a:rPr>
              <a:t>Components of CRM</a:t>
            </a:r>
            <a:r>
              <a:rPr lang="en-US" dirty="0" smtClean="0"/>
              <a:t/>
            </a:r>
            <a:br>
              <a:rPr lang="en-US" dirty="0" smtClean="0"/>
            </a:br>
            <a:endParaRPr lang="en-US" dirty="0"/>
          </a:p>
        </p:txBody>
      </p:sp>
      <p:pic>
        <p:nvPicPr>
          <p:cNvPr id="4" name="Content Placeholder 3" descr="Customer-Relationship-Management-Notes-MBA.jpg"/>
          <p:cNvPicPr>
            <a:picLocks noGrp="1" noChangeAspect="1"/>
          </p:cNvPicPr>
          <p:nvPr>
            <p:ph idx="1"/>
          </p:nvPr>
        </p:nvPicPr>
        <p:blipFill>
          <a:blip r:embed="rId2"/>
          <a:stretch>
            <a:fillRect/>
          </a:stretch>
        </p:blipFill>
        <p:spPr>
          <a:xfrm>
            <a:off x="381000" y="1447800"/>
            <a:ext cx="8534400" cy="4876800"/>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Market </a:t>
            </a:r>
            <a:r>
              <a:rPr lang="en-US" dirty="0" smtClean="0"/>
              <a:t>Orientation</a:t>
            </a:r>
            <a:endParaRPr lang="en-US" dirty="0"/>
          </a:p>
        </p:txBody>
      </p:sp>
      <p:sp>
        <p:nvSpPr>
          <p:cNvPr id="3" name="Content Placeholder 2"/>
          <p:cNvSpPr>
            <a:spLocks noGrp="1"/>
          </p:cNvSpPr>
          <p:nvPr>
            <p:ph idx="1"/>
          </p:nvPr>
        </p:nvSpPr>
        <p:spPr/>
        <p:txBody>
          <a:bodyPr>
            <a:normAutofit fontScale="92500" lnSpcReduction="20000"/>
          </a:bodyPr>
          <a:lstStyle/>
          <a:p>
            <a:r>
              <a:rPr lang="en-US" dirty="0">
                <a:hlinkClick r:id="rId2"/>
              </a:rPr>
              <a:t>Market</a:t>
            </a:r>
            <a:r>
              <a:rPr lang="en-US" dirty="0"/>
              <a:t> </a:t>
            </a:r>
            <a:r>
              <a:rPr lang="en-US" dirty="0">
                <a:hlinkClick r:id="rId3"/>
              </a:rPr>
              <a:t>orientation</a:t>
            </a:r>
            <a:r>
              <a:rPr lang="en-US" dirty="0"/>
              <a:t> is defined as an approach of a business entity that identifies the wants and </a:t>
            </a:r>
            <a:r>
              <a:rPr lang="en-US" dirty="0">
                <a:hlinkClick r:id="rId4"/>
              </a:rPr>
              <a:t>needs</a:t>
            </a:r>
            <a:r>
              <a:rPr lang="en-US" dirty="0"/>
              <a:t> of its </a:t>
            </a:r>
            <a:r>
              <a:rPr lang="en-US" dirty="0">
                <a:hlinkClick r:id="rId5"/>
              </a:rPr>
              <a:t>target</a:t>
            </a:r>
            <a:r>
              <a:rPr lang="en-US" dirty="0"/>
              <a:t> consumers and manufactures specially designed </a:t>
            </a:r>
            <a:r>
              <a:rPr lang="en-US" dirty="0">
                <a:hlinkClick r:id="rId6"/>
              </a:rPr>
              <a:t>products</a:t>
            </a:r>
            <a:r>
              <a:rPr lang="en-US" dirty="0"/>
              <a:t> to satisfy them. It is the way that an organization deals with its potential as well as current consumers.</a:t>
            </a:r>
          </a:p>
          <a:p>
            <a:r>
              <a:rPr lang="en-US" dirty="0"/>
              <a:t>The business entities that have adopted this strategic concept are communicative and vibrant and are at the forefront to seek new ways to meet specific </a:t>
            </a:r>
            <a:r>
              <a:rPr lang="en-US" dirty="0">
                <a:hlinkClick r:id="rId7"/>
              </a:rPr>
              <a:t>demands</a:t>
            </a:r>
            <a:r>
              <a:rPr lang="en-US" dirty="0"/>
              <a:t>.</a:t>
            </a:r>
          </a:p>
          <a:p>
            <a:endParaRPr lang="en-US" dirty="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304800"/>
            <a:ext cx="8229600" cy="4525963"/>
          </a:xfrm>
        </p:spPr>
        <p:txBody>
          <a:bodyPr>
            <a:noAutofit/>
          </a:bodyPr>
          <a:lstStyle/>
          <a:p>
            <a:endParaRPr lang="en-US" sz="2400" b="1" dirty="0" smtClean="0"/>
          </a:p>
          <a:p>
            <a:r>
              <a:rPr lang="en-US" sz="2400" b="1" dirty="0" smtClean="0"/>
              <a:t>HRM- Human resource management.</a:t>
            </a:r>
            <a:r>
              <a:rPr lang="en-US" sz="2400" dirty="0" smtClean="0"/>
              <a:t>-An effective people strategy and reducing attrition rate goes a long way in increasing the efficiency of the workforce. Proper policies in place and effective implementation are the key factors here.</a:t>
            </a:r>
          </a:p>
          <a:p>
            <a:r>
              <a:rPr lang="en-US" sz="2400" b="1" dirty="0" smtClean="0"/>
              <a:t>Customer service- </a:t>
            </a:r>
            <a:r>
              <a:rPr lang="en-US" sz="2400" dirty="0" smtClean="0"/>
              <a:t>This not only develops a healthy relationship with the customers, but a good </a:t>
            </a:r>
            <a:r>
              <a:rPr lang="en-US" sz="2400" dirty="0" err="1" smtClean="0"/>
              <a:t>servitization</a:t>
            </a:r>
            <a:r>
              <a:rPr lang="en-US" sz="2400" dirty="0" smtClean="0"/>
              <a:t> strategy also adds to different revenue models for the business. Along with that, the data obtained gives us an idea of customer purchase patterns, helps in inventory modeling, and eliminating supply chain bottlenecks.</a:t>
            </a:r>
          </a:p>
          <a:p>
            <a:r>
              <a:rPr lang="en-US" sz="2400" b="1" dirty="0" smtClean="0"/>
              <a:t>Sales force-</a:t>
            </a:r>
            <a:r>
              <a:rPr lang="en-US" sz="2400" dirty="0" smtClean="0"/>
              <a:t> Sales forecasting, processing, and tracking potential interactions help in business development and lead generation. It gives revenue generation opportunities and helps analyze the performance of the workforce.</a:t>
            </a:r>
          </a:p>
          <a:p>
            <a:endParaRPr lang="en-US" sz="24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5821363"/>
          </a:xfrm>
        </p:spPr>
        <p:txBody>
          <a:bodyPr>
            <a:noAutofit/>
          </a:bodyPr>
          <a:lstStyle/>
          <a:p>
            <a:endParaRPr lang="en-US" sz="2400" b="1" dirty="0" smtClean="0"/>
          </a:p>
          <a:p>
            <a:r>
              <a:rPr lang="en-US" sz="2400" b="1" dirty="0" smtClean="0"/>
              <a:t>Marketing-</a:t>
            </a:r>
            <a:r>
              <a:rPr lang="en-US" sz="2400" dirty="0" smtClean="0"/>
              <a:t> Promotional strategies, campaign management, and integrated media communications, including digital and offline campaigns, can all be improved and implemented well through effective usage of CRM.</a:t>
            </a:r>
          </a:p>
          <a:p>
            <a:r>
              <a:rPr lang="en-US" sz="2400" b="1" dirty="0" smtClean="0"/>
              <a:t>Lead management-</a:t>
            </a:r>
            <a:r>
              <a:rPr lang="en-US" sz="2400" dirty="0" smtClean="0"/>
              <a:t> This helps in keeping a track of sales leads and distribution. This provides enough forecast data for production and inventory managers along with helping distributors scale-up in eliminating logistic bottlenecks.</a:t>
            </a:r>
          </a:p>
          <a:p>
            <a:r>
              <a:rPr lang="en-US" sz="2400" b="1" dirty="0" smtClean="0"/>
              <a:t>Analytics-</a:t>
            </a:r>
            <a:r>
              <a:rPr lang="en-US" sz="2400" dirty="0" smtClean="0"/>
              <a:t> Corporate level decisions are made based on the data submitted by functional level and business level heads. Graphs, plots, and trends are collected that helps make predictions for business growth and prosperity.</a:t>
            </a:r>
          </a:p>
          <a:p>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solidFill>
                  <a:srgbClr val="FF0000"/>
                </a:solidFill>
              </a:rPr>
              <a:t>Meaning of market orientation</a:t>
            </a:r>
            <a:endParaRPr lang="en-US" dirty="0">
              <a:solidFill>
                <a:srgbClr val="FF0000"/>
              </a:solidFill>
            </a:endParaRPr>
          </a:p>
        </p:txBody>
      </p:sp>
      <p:sp>
        <p:nvSpPr>
          <p:cNvPr id="3" name="Content Placeholder 2"/>
          <p:cNvSpPr>
            <a:spLocks noGrp="1"/>
          </p:cNvSpPr>
          <p:nvPr>
            <p:ph idx="1"/>
          </p:nvPr>
        </p:nvSpPr>
        <p:spPr/>
        <p:txBody>
          <a:bodyPr>
            <a:normAutofit fontScale="85000" lnSpcReduction="10000"/>
          </a:bodyPr>
          <a:lstStyle/>
          <a:p>
            <a:r>
              <a:rPr lang="en-US" dirty="0" smtClean="0"/>
              <a:t>Market </a:t>
            </a:r>
            <a:r>
              <a:rPr lang="en-US" dirty="0"/>
              <a:t>orientation is about adopting a customer-</a:t>
            </a:r>
            <a:r>
              <a:rPr lang="en-US" dirty="0" err="1"/>
              <a:t>centred</a:t>
            </a:r>
            <a:r>
              <a:rPr lang="en-US" dirty="0"/>
              <a:t> approach for designing and creating products. It includes detailed research to understand the view, personal preferences, and primary concerns of the target consumers within a specific </a:t>
            </a:r>
            <a:r>
              <a:rPr lang="en-US" dirty="0">
                <a:hlinkClick r:id="rId2"/>
              </a:rPr>
              <a:t>product</a:t>
            </a:r>
            <a:r>
              <a:rPr lang="en-US" dirty="0"/>
              <a:t> category.</a:t>
            </a:r>
          </a:p>
          <a:p>
            <a:r>
              <a:rPr lang="en-US" dirty="0"/>
              <a:t>Sometimes the business entities use data analysis to reveal new trends and desires of its customers because knowledge is power and it proves beneficial in anticipating the demands and improvising their product specifications to match the desire of its target customer.</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A market-oriented company ensures that there is a continuous </a:t>
            </a:r>
            <a:r>
              <a:rPr lang="en-US" dirty="0">
                <a:hlinkClick r:id="rId2"/>
              </a:rPr>
              <a:t>demand</a:t>
            </a:r>
            <a:r>
              <a:rPr lang="en-US" dirty="0"/>
              <a:t> for its products and services.  Adaptability is the key in these competitive times. Instead of convincing customers to try something new, the companies are changing their product </a:t>
            </a:r>
            <a:r>
              <a:rPr lang="en-US" dirty="0">
                <a:hlinkClick r:id="rId3"/>
              </a:rPr>
              <a:t>portfolio</a:t>
            </a:r>
            <a:r>
              <a:rPr lang="en-US" dirty="0"/>
              <a:t> to suit the consumer requirements.</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For example, if a restaurant finds that most of its customers are interested in eating pizza, it will try to create and serve them as per the demands of its customers and not try to convince them to try a burger.</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solidFill>
                  <a:srgbClr val="FF0000"/>
                </a:solidFill>
              </a:rPr>
              <a:t>Characteristics of market orientation</a:t>
            </a:r>
            <a:r>
              <a:rPr lang="en-US" dirty="0" smtClean="0">
                <a:solidFill>
                  <a:srgbClr val="FF0000"/>
                </a:solidFill>
              </a:rPr>
              <a:t/>
            </a:r>
            <a:br>
              <a:rPr lang="en-US" dirty="0" smtClean="0">
                <a:solidFill>
                  <a:srgbClr val="FF0000"/>
                </a:solidFill>
              </a:rPr>
            </a:br>
            <a:endParaRPr lang="en-US" dirty="0">
              <a:solidFill>
                <a:srgbClr val="FF0000"/>
              </a:solidFill>
            </a:endParaRPr>
          </a:p>
        </p:txBody>
      </p:sp>
      <p:sp>
        <p:nvSpPr>
          <p:cNvPr id="3" name="Content Placeholder 2"/>
          <p:cNvSpPr>
            <a:spLocks noGrp="1"/>
          </p:cNvSpPr>
          <p:nvPr>
            <p:ph idx="1"/>
          </p:nvPr>
        </p:nvSpPr>
        <p:spPr/>
        <p:txBody>
          <a:bodyPr>
            <a:normAutofit fontScale="77500" lnSpcReduction="20000"/>
          </a:bodyPr>
          <a:lstStyle/>
          <a:p>
            <a:r>
              <a:rPr lang="en-US" dirty="0" smtClean="0"/>
              <a:t>A </a:t>
            </a:r>
            <a:r>
              <a:rPr lang="en-US" dirty="0"/>
              <a:t>market-oriented organization gives emphasis on survey and research and finds out about the particular needs and wants of its target customers. They want to know the opinion of their consumers so that they can determine what the customer is looking for in products and services</a:t>
            </a:r>
            <a:r>
              <a:rPr lang="en-US" dirty="0" smtClean="0"/>
              <a:t>.</a:t>
            </a:r>
          </a:p>
          <a:p>
            <a:endParaRPr lang="en-US" dirty="0"/>
          </a:p>
          <a:p>
            <a:r>
              <a:rPr lang="en-US" dirty="0"/>
              <a:t>Once the market-oriented company is aware of the demands and wishes of its customers through the feedbacks, they try to exceed them by offering the best possible product.</a:t>
            </a:r>
          </a:p>
          <a:p>
            <a:r>
              <a:rPr lang="en-US" dirty="0"/>
              <a:t>Building anticipation amongst its customers through promotion and marketing campaigns is a simple way to garner </a:t>
            </a:r>
            <a:r>
              <a:rPr lang="en-US" dirty="0">
                <a:hlinkClick r:id="rId2"/>
              </a:rPr>
              <a:t>customer attention</a:t>
            </a:r>
            <a:r>
              <a:rPr lang="en-US" dirty="0"/>
              <a:t>.</a:t>
            </a:r>
          </a:p>
          <a:p>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1156</TotalTime>
  <Words>1111</Words>
  <Application>Microsoft Office PowerPoint</Application>
  <PresentationFormat>On-screen Show (4:3)</PresentationFormat>
  <Paragraphs>101</Paragraphs>
  <Slides>51</Slides>
  <Notes>0</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Office Theme</vt:lpstr>
      <vt:lpstr>Slide 1</vt:lpstr>
      <vt:lpstr>Scope of Marketing </vt:lpstr>
      <vt:lpstr>Slide 3</vt:lpstr>
      <vt:lpstr>Objectives of marketing </vt:lpstr>
      <vt:lpstr>Market Orientation</vt:lpstr>
      <vt:lpstr>Meaning of market orientation</vt:lpstr>
      <vt:lpstr>Slide 7</vt:lpstr>
      <vt:lpstr>Slide 8</vt:lpstr>
      <vt:lpstr>Characteristics of market orientation </vt:lpstr>
      <vt:lpstr>Slide 10</vt:lpstr>
      <vt:lpstr>The numerous advantages of market orientation are as follows- </vt:lpstr>
      <vt:lpstr>The disadvantages of market orientation are as follows</vt:lpstr>
      <vt:lpstr>Slide 13</vt:lpstr>
      <vt:lpstr>Marketing Mix</vt:lpstr>
      <vt:lpstr>PRODUCT</vt:lpstr>
      <vt:lpstr>Slide 16</vt:lpstr>
      <vt:lpstr>PRICE – Variable </vt:lpstr>
      <vt:lpstr>Slide 18</vt:lpstr>
      <vt:lpstr>E.G- Communication channels, service channels </vt:lpstr>
      <vt:lpstr>Slide 20</vt:lpstr>
      <vt:lpstr>Slide 21</vt:lpstr>
      <vt:lpstr>PROMOTION</vt:lpstr>
      <vt:lpstr>Slide 23</vt:lpstr>
      <vt:lpstr>Slide 24</vt:lpstr>
      <vt:lpstr>Market distribution </vt:lpstr>
      <vt:lpstr>Slide 26</vt:lpstr>
      <vt:lpstr>Slide 27</vt:lpstr>
      <vt:lpstr>Slide 28</vt:lpstr>
      <vt:lpstr>Slide 29</vt:lpstr>
      <vt:lpstr>Slide 30</vt:lpstr>
      <vt:lpstr>Targeting is the process of selecting a group within a larger group based on a set of criteria.</vt:lpstr>
      <vt:lpstr>Positioning </vt:lpstr>
      <vt:lpstr>What are the Marketing Concepts? </vt:lpstr>
      <vt:lpstr>To fully understand the marketing concept, first, we have to understand needs, wants, and demands -</vt:lpstr>
      <vt:lpstr>There are as many marketing concepts as many businesses running in the world. Some of those concepts exist today and the others have become obsolete.</vt:lpstr>
      <vt:lpstr>Marketing Concepts Explained </vt:lpstr>
      <vt:lpstr>Production Concept </vt:lpstr>
      <vt:lpstr>Product Concept </vt:lpstr>
      <vt:lpstr>Selling Concept </vt:lpstr>
      <vt:lpstr>Marketing Concept </vt:lpstr>
      <vt:lpstr>Slide 41</vt:lpstr>
      <vt:lpstr>Holistic marketing concept </vt:lpstr>
      <vt:lpstr>Approches </vt:lpstr>
      <vt:lpstr>Defination</vt:lpstr>
      <vt:lpstr>Example of Holistic marketing concept </vt:lpstr>
      <vt:lpstr>What Is Customer Relationship Management (CRM)? </vt:lpstr>
      <vt:lpstr>The art of managing the organization’s relationship with the customers and prospective clients refer to customer relationship management. </vt:lpstr>
      <vt:lpstr> Need for Customer Relationship Management </vt:lpstr>
      <vt:lpstr> Components of CRM </vt:lpstr>
      <vt:lpstr>Slide 50</vt:lpstr>
      <vt:lpstr>Slide 51</vt:lpstr>
    </vt:vector>
  </TitlesOfParts>
  <Company>Grizli777</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hp</dc:creator>
  <cp:lastModifiedBy>hp</cp:lastModifiedBy>
  <cp:revision>40</cp:revision>
  <dcterms:created xsi:type="dcterms:W3CDTF">2022-09-18T15:58:49Z</dcterms:created>
  <dcterms:modified xsi:type="dcterms:W3CDTF">2022-09-21T03:58:17Z</dcterms:modified>
</cp:coreProperties>
</file>